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1" r:id="rId6"/>
    <p:sldId id="262" r:id="rId7"/>
    <p:sldId id="260"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lvl1pPr algn="l">
              <a:defRPr/>
            </a:lvl1pPr>
          </a:lstStyle>
          <a:p>
            <a:fld id="{1AB63149-6AAC-4F89-9305-F38887F44A90}" type="datetimeFigureOut">
              <a:rPr lang="nl-NL" smtClean="0"/>
              <a:t>18-4-2017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11FF761-B25F-434F-BA7A-61F14F8997C3}" type="slidenum">
              <a:rPr lang="nl-NL" smtClean="0"/>
              <a:t>‹nr.›</a:t>
            </a:fld>
            <a:endParaRPr lang="nl-NL"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71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287129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11FF761-B25F-434F-BA7A-61F14F8997C3}" type="slidenum">
              <a:rPr lang="nl-NL" smtClean="0"/>
              <a:t>‹nr.›</a:t>
            </a:fld>
            <a:endParaRPr lang="nl-NL"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3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154423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11FF761-B25F-434F-BA7A-61F14F8997C3}" type="slidenum">
              <a:rPr lang="nl-NL" smtClean="0"/>
              <a:t>‹nr.›</a:t>
            </a:fld>
            <a:endParaRPr lang="nl-NL"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32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117220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155104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121254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293431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11FF761-B25F-434F-BA7A-61F14F8997C3}" type="slidenum">
              <a:rPr lang="nl-NL" smtClean="0"/>
              <a:t>‹nr.›</a:t>
            </a:fld>
            <a:endParaRPr lang="nl-NL" dirty="0"/>
          </a:p>
        </p:txBody>
      </p:sp>
    </p:spTree>
    <p:extLst>
      <p:ext uri="{BB962C8B-B14F-4D97-AF65-F5344CB8AC3E}">
        <p14:creationId xmlns:p14="http://schemas.microsoft.com/office/powerpoint/2010/main" val="23982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AB63149-6AAC-4F89-9305-F38887F44A90}" type="datetimeFigureOut">
              <a:rPr lang="nl-NL" smtClean="0"/>
              <a:t>18-4-2017</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11FF761-B25F-434F-BA7A-61F14F8997C3}" type="slidenum">
              <a:rPr lang="nl-NL" smtClean="0"/>
              <a:t>‹nr.›</a:t>
            </a:fld>
            <a:endParaRPr lang="nl-NL"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68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AB63149-6AAC-4F89-9305-F38887F44A90}" type="datetimeFigureOut">
              <a:rPr lang="nl-NL" smtClean="0"/>
              <a:t>18-4-2017</a:t>
            </a:fld>
            <a:endParaRPr lang="nl-NL"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1FF761-B25F-434F-BA7A-61F14F8997C3}" type="slidenum">
              <a:rPr lang="nl-NL" smtClean="0"/>
              <a:t>‹nr.›</a:t>
            </a:fld>
            <a:endParaRPr lang="nl-NL"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36084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youtu.be/EQYu42a5du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Diversiteit en integratie </a:t>
            </a:r>
          </a:p>
        </p:txBody>
      </p:sp>
      <p:sp>
        <p:nvSpPr>
          <p:cNvPr id="3" name="Ondertitel 2"/>
          <p:cNvSpPr>
            <a:spLocks noGrp="1"/>
          </p:cNvSpPr>
          <p:nvPr>
            <p:ph type="subTitle" idx="1"/>
          </p:nvPr>
        </p:nvSpPr>
        <p:spPr/>
        <p:txBody>
          <a:bodyPr/>
          <a:lstStyle/>
          <a:p>
            <a:r>
              <a:rPr lang="nl-NL" dirty="0"/>
              <a:t>Thema 18.1 &amp; 18.2</a:t>
            </a:r>
          </a:p>
        </p:txBody>
      </p:sp>
    </p:spTree>
    <p:extLst>
      <p:ext uri="{BB962C8B-B14F-4D97-AF65-F5344CB8AC3E}">
        <p14:creationId xmlns:p14="http://schemas.microsoft.com/office/powerpoint/2010/main" val="287785960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programma</a:t>
            </a:r>
          </a:p>
        </p:txBody>
      </p:sp>
      <p:sp>
        <p:nvSpPr>
          <p:cNvPr id="3" name="Tijdelijke aanduiding voor inhoud 2"/>
          <p:cNvSpPr>
            <a:spLocks noGrp="1"/>
          </p:cNvSpPr>
          <p:nvPr>
            <p:ph idx="1"/>
          </p:nvPr>
        </p:nvSpPr>
        <p:spPr/>
        <p:txBody>
          <a:bodyPr/>
          <a:lstStyle/>
          <a:p>
            <a:pPr>
              <a:buFont typeface="Wingdings" panose="05000000000000000000" pitchFamily="2" charset="2"/>
              <a:buChar char="Ø"/>
            </a:pPr>
            <a:r>
              <a:rPr lang="nl-NL" dirty="0"/>
              <a:t> Theorie 18. 1 diversiteit  </a:t>
            </a:r>
          </a:p>
          <a:p>
            <a:pPr>
              <a:buFont typeface="Wingdings" panose="05000000000000000000" pitchFamily="2" charset="2"/>
              <a:buChar char="Ø"/>
            </a:pPr>
            <a:r>
              <a:rPr lang="nl-NL" dirty="0"/>
              <a:t> Theorie 18. 2 Integratie</a:t>
            </a:r>
          </a:p>
          <a:p>
            <a:pPr>
              <a:buFont typeface="Wingdings" panose="05000000000000000000" pitchFamily="2" charset="2"/>
              <a:buChar char="Ø"/>
            </a:pPr>
            <a:r>
              <a:rPr lang="nl-NL" dirty="0"/>
              <a:t>Video</a:t>
            </a:r>
          </a:p>
          <a:p>
            <a:pPr>
              <a:buFont typeface="Wingdings" panose="05000000000000000000" pitchFamily="2" charset="2"/>
              <a:buChar char="Ø"/>
            </a:pPr>
            <a:r>
              <a:rPr lang="nl-NL" dirty="0"/>
              <a:t>Denken – Delen – Uitwisselen </a:t>
            </a:r>
          </a:p>
          <a:p>
            <a:pPr>
              <a:buFont typeface="Wingdings" panose="05000000000000000000" pitchFamily="2" charset="2"/>
              <a:buChar char="Ø"/>
            </a:pPr>
            <a:r>
              <a:rPr lang="nl-NL" dirty="0"/>
              <a:t>Opdracht in groepjes</a:t>
            </a:r>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10444751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18.1- Diversiteit</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4901" y="1651183"/>
            <a:ext cx="5526306" cy="2158713"/>
          </a:xfrm>
        </p:spPr>
      </p:pic>
      <p:sp>
        <p:nvSpPr>
          <p:cNvPr id="5" name="Tekstvak 4"/>
          <p:cNvSpPr txBox="1"/>
          <p:nvPr/>
        </p:nvSpPr>
        <p:spPr>
          <a:xfrm>
            <a:off x="1180870" y="3376246"/>
            <a:ext cx="9988062" cy="1754326"/>
          </a:xfrm>
          <a:prstGeom prst="rect">
            <a:avLst/>
          </a:prstGeom>
          <a:noFill/>
        </p:spPr>
        <p:txBody>
          <a:bodyPr wrap="square" rtlCol="0">
            <a:spAutoFit/>
          </a:bodyPr>
          <a:lstStyle/>
          <a:p>
            <a:r>
              <a:rPr lang="nl-NL" b="1" dirty="0"/>
              <a:t>Diversiteit: </a:t>
            </a:r>
            <a:r>
              <a:rPr lang="nl-NL" dirty="0"/>
              <a:t>Verschillen tussen mensen</a:t>
            </a:r>
          </a:p>
          <a:p>
            <a:endParaRPr lang="nl-NL" dirty="0"/>
          </a:p>
          <a:p>
            <a:r>
              <a:rPr lang="nl-NL" b="1" dirty="0"/>
              <a:t>Opvallende vormen van diversiteit:</a:t>
            </a:r>
            <a:r>
              <a:rPr lang="nl-NL" dirty="0"/>
              <a:t> Huidskleur, geslacht en leeftijd</a:t>
            </a:r>
          </a:p>
          <a:p>
            <a:endParaRPr lang="nl-NL" dirty="0"/>
          </a:p>
          <a:p>
            <a:r>
              <a:rPr lang="nl-NL" b="1" dirty="0"/>
              <a:t>Minder zichtbare vormen: </a:t>
            </a:r>
            <a:r>
              <a:rPr lang="nl-NL" dirty="0"/>
              <a:t>Cultuur, geloofsovertuiging, seksuele geaardheid, hobby’s, muzieksmaak en opleidingsniveau </a:t>
            </a:r>
          </a:p>
        </p:txBody>
      </p:sp>
    </p:spTree>
    <p:extLst>
      <p:ext uri="{BB962C8B-B14F-4D97-AF65-F5344CB8AC3E}">
        <p14:creationId xmlns:p14="http://schemas.microsoft.com/office/powerpoint/2010/main" val="293322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18.2 - integratie</a:t>
            </a:r>
          </a:p>
        </p:txBody>
      </p:sp>
      <p:sp>
        <p:nvSpPr>
          <p:cNvPr id="3" name="Tijdelijke aanduiding voor inhoud 2"/>
          <p:cNvSpPr>
            <a:spLocks noGrp="1"/>
          </p:cNvSpPr>
          <p:nvPr>
            <p:ph idx="1"/>
          </p:nvPr>
        </p:nvSpPr>
        <p:spPr/>
        <p:txBody>
          <a:bodyPr>
            <a:normAutofit fontScale="92500" lnSpcReduction="10000"/>
          </a:bodyPr>
          <a:lstStyle/>
          <a:p>
            <a:r>
              <a:rPr lang="nl-NL" dirty="0"/>
              <a:t>Integratie is één van de vier gevolgen van migratie.</a:t>
            </a:r>
          </a:p>
          <a:p>
            <a:endParaRPr lang="nl-NL" dirty="0"/>
          </a:p>
          <a:p>
            <a:r>
              <a:rPr lang="nl-NL" dirty="0"/>
              <a:t>De vier mogelijke gevolgen van migratie:</a:t>
            </a:r>
          </a:p>
          <a:p>
            <a:pPr marL="457200" indent="-457200">
              <a:buFont typeface="+mj-lt"/>
              <a:buAutoNum type="arabicParenR"/>
            </a:pPr>
            <a:r>
              <a:rPr lang="nl-NL" b="1" i="1" dirty="0">
                <a:solidFill>
                  <a:srgbClr val="C00000"/>
                </a:solidFill>
              </a:rPr>
              <a:t>Integratie</a:t>
            </a:r>
            <a:r>
              <a:rPr lang="nl-NL" b="1" i="1" dirty="0"/>
              <a:t> </a:t>
            </a:r>
            <a:r>
              <a:rPr lang="nl-NL" dirty="0"/>
              <a:t>betekend dat migranten nog een binding hebben met de cultuur waar ze vandaan komen, maar dat ze ook verbonden zijn met hun nieuwe cultuur.</a:t>
            </a:r>
          </a:p>
          <a:p>
            <a:pPr marL="457200" indent="-457200">
              <a:buFont typeface="+mj-lt"/>
              <a:buAutoNum type="arabicParenR"/>
            </a:pPr>
            <a:r>
              <a:rPr lang="nl-NL" dirty="0"/>
              <a:t>Bij </a:t>
            </a:r>
            <a:r>
              <a:rPr lang="nl-NL" b="1" i="1" dirty="0">
                <a:solidFill>
                  <a:srgbClr val="C00000"/>
                </a:solidFill>
              </a:rPr>
              <a:t>sociale segregatie </a:t>
            </a:r>
            <a:r>
              <a:rPr lang="nl-NL" dirty="0"/>
              <a:t>hebben migranten alleen contact met leden van de eigen cultuur en nauwelijks met leden van andere culturen.</a:t>
            </a:r>
          </a:p>
          <a:p>
            <a:pPr marL="457200" indent="-457200">
              <a:buFont typeface="+mj-lt"/>
              <a:buAutoNum type="arabicParenR"/>
            </a:pPr>
            <a:r>
              <a:rPr lang="nl-NL" dirty="0"/>
              <a:t>Bij </a:t>
            </a:r>
            <a:r>
              <a:rPr lang="nl-NL" b="1" i="1" dirty="0">
                <a:solidFill>
                  <a:srgbClr val="C00000"/>
                </a:solidFill>
              </a:rPr>
              <a:t>culturele assimilatie </a:t>
            </a:r>
            <a:r>
              <a:rPr lang="nl-NL" dirty="0"/>
              <a:t>laten migranten hun oude cultuur helemaal los en nemen ze de nieuwe cultuur over.</a:t>
            </a:r>
          </a:p>
          <a:p>
            <a:pPr marL="457200" indent="-457200">
              <a:buFont typeface="+mj-lt"/>
              <a:buAutoNum type="arabicParenR"/>
            </a:pPr>
            <a:r>
              <a:rPr lang="nl-NL" b="1" i="1" dirty="0">
                <a:solidFill>
                  <a:srgbClr val="C00000"/>
                </a:solidFill>
              </a:rPr>
              <a:t>Marginalisatie</a:t>
            </a:r>
            <a:r>
              <a:rPr lang="nl-NL" dirty="0"/>
              <a:t> betekend dat migranten geen binding hebben met de oude cultuur en ook niet met de nieuwe cultuur. Ze vallen dan buiten beide culturen.</a:t>
            </a:r>
          </a:p>
          <a:p>
            <a:pPr marL="457200" indent="-457200">
              <a:buFont typeface="+mj-lt"/>
              <a:buAutoNum type="arabicParenR"/>
            </a:pPr>
            <a:endParaRPr lang="nl-NL" dirty="0"/>
          </a:p>
        </p:txBody>
      </p:sp>
    </p:spTree>
    <p:extLst>
      <p:ext uri="{BB962C8B-B14F-4D97-AF65-F5344CB8AC3E}">
        <p14:creationId xmlns:p14="http://schemas.microsoft.com/office/powerpoint/2010/main" val="35857391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5400" dirty="0">
                <a:solidFill>
                  <a:schemeClr val="tx1"/>
                </a:solidFill>
              </a:rPr>
              <a:t>Welke van de vier gevolgen van immigratie is de beste optie? </a:t>
            </a:r>
            <a:br>
              <a:rPr lang="nl-NL" sz="5400" dirty="0">
                <a:solidFill>
                  <a:srgbClr val="C00000"/>
                </a:solidFill>
              </a:rPr>
            </a:br>
            <a:endParaRPr lang="nl-NL" dirty="0"/>
          </a:p>
        </p:txBody>
      </p:sp>
      <p:sp>
        <p:nvSpPr>
          <p:cNvPr id="3" name="Tijdelijke aanduiding voor inhoud 2"/>
          <p:cNvSpPr>
            <a:spLocks noGrp="1"/>
          </p:cNvSpPr>
          <p:nvPr>
            <p:ph idx="1"/>
          </p:nvPr>
        </p:nvSpPr>
        <p:spPr/>
        <p:txBody>
          <a:bodyPr>
            <a:normAutofit/>
          </a:bodyPr>
          <a:lstStyle/>
          <a:p>
            <a:r>
              <a:rPr lang="nl-NL" sz="3200" dirty="0">
                <a:solidFill>
                  <a:srgbClr val="C00000"/>
                </a:solidFill>
              </a:rPr>
              <a:t>Integratie</a:t>
            </a:r>
          </a:p>
          <a:p>
            <a:endParaRPr lang="nl-NL" sz="3200" dirty="0">
              <a:solidFill>
                <a:srgbClr val="C00000"/>
              </a:solidFill>
            </a:endParaRPr>
          </a:p>
          <a:p>
            <a:r>
              <a:rPr lang="nl-NL" sz="3200" dirty="0"/>
              <a:t>Waarom?</a:t>
            </a:r>
          </a:p>
          <a:p>
            <a:pPr>
              <a:buFont typeface="Wingdings" panose="05000000000000000000" pitchFamily="2" charset="2"/>
              <a:buChar char="Ø"/>
            </a:pPr>
            <a:r>
              <a:rPr lang="nl-NL" sz="3200" dirty="0"/>
              <a:t> Iemand is in harmonie met de oude en nieuwe cultuur</a:t>
            </a:r>
          </a:p>
          <a:p>
            <a:pPr>
              <a:buFont typeface="Wingdings" panose="05000000000000000000" pitchFamily="2" charset="2"/>
              <a:buChar char="Ø"/>
            </a:pPr>
            <a:r>
              <a:rPr lang="nl-NL" sz="3200" dirty="0"/>
              <a:t>Migranten voelen zich thuis</a:t>
            </a:r>
          </a:p>
          <a:p>
            <a:pPr>
              <a:buFont typeface="Wingdings" panose="05000000000000000000" pitchFamily="2" charset="2"/>
              <a:buChar char="Ø"/>
            </a:pPr>
            <a:r>
              <a:rPr lang="nl-NL" sz="3200" dirty="0"/>
              <a:t>Migranten nemen deel aan de maatschappij</a:t>
            </a:r>
          </a:p>
        </p:txBody>
      </p:sp>
    </p:spTree>
    <p:extLst>
      <p:ext uri="{BB962C8B-B14F-4D97-AF65-F5344CB8AC3E}">
        <p14:creationId xmlns:p14="http://schemas.microsoft.com/office/powerpoint/2010/main" val="33563158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segregatie </a:t>
            </a:r>
          </a:p>
        </p:txBody>
      </p:sp>
      <p:sp>
        <p:nvSpPr>
          <p:cNvPr id="3" name="Tijdelijke aanduiding voor inhoud 2"/>
          <p:cNvSpPr>
            <a:spLocks noGrp="1"/>
          </p:cNvSpPr>
          <p:nvPr>
            <p:ph idx="1"/>
          </p:nvPr>
        </p:nvSpPr>
        <p:spPr/>
        <p:txBody>
          <a:bodyPr/>
          <a:lstStyle/>
          <a:p>
            <a:r>
              <a:rPr lang="nl-NL" dirty="0"/>
              <a:t>Sociale segregatie speelt zich af in verschillende domeinen</a:t>
            </a:r>
          </a:p>
          <a:p>
            <a:pPr>
              <a:buFont typeface="Wingdings" panose="05000000000000000000" pitchFamily="2" charset="2"/>
              <a:buChar char="Ø"/>
            </a:pPr>
            <a:r>
              <a:rPr lang="nl-NL" dirty="0"/>
              <a:t> </a:t>
            </a:r>
            <a:r>
              <a:rPr lang="nl-NL" dirty="0">
                <a:solidFill>
                  <a:srgbClr val="C00000"/>
                </a:solidFill>
              </a:rPr>
              <a:t>Op school: </a:t>
            </a:r>
            <a:r>
              <a:rPr lang="nl-NL" dirty="0"/>
              <a:t>Witte en zwarte scholen.</a:t>
            </a:r>
          </a:p>
          <a:p>
            <a:pPr>
              <a:buFont typeface="Wingdings" panose="05000000000000000000" pitchFamily="2" charset="2"/>
              <a:buChar char="Ø"/>
            </a:pPr>
            <a:r>
              <a:rPr lang="nl-NL" dirty="0"/>
              <a:t> </a:t>
            </a:r>
            <a:r>
              <a:rPr lang="nl-NL" dirty="0">
                <a:solidFill>
                  <a:srgbClr val="C00000"/>
                </a:solidFill>
              </a:rPr>
              <a:t>In de wijk: </a:t>
            </a:r>
            <a:r>
              <a:rPr lang="nl-NL" dirty="0"/>
              <a:t>In sommige steden wonen veel mensen van dezelfde bevolkingsgroep dicht bij elkaar.</a:t>
            </a:r>
          </a:p>
          <a:p>
            <a:pPr>
              <a:buFont typeface="Wingdings" panose="05000000000000000000" pitchFamily="2" charset="2"/>
              <a:buChar char="Ø"/>
            </a:pPr>
            <a:r>
              <a:rPr lang="nl-NL" dirty="0"/>
              <a:t> </a:t>
            </a:r>
            <a:r>
              <a:rPr lang="nl-NL" dirty="0">
                <a:solidFill>
                  <a:srgbClr val="C00000"/>
                </a:solidFill>
              </a:rPr>
              <a:t>Op het werk: </a:t>
            </a:r>
            <a:r>
              <a:rPr lang="nl-NL" dirty="0"/>
              <a:t>Op de arbeidsmarkt is er nog veel ongelijkheid. Allochtonen hebben vaak lagere functies dan autochtonen. Hierdoor is er onderling weinig contact.</a:t>
            </a:r>
          </a:p>
          <a:p>
            <a:pPr>
              <a:buFont typeface="Wingdings" panose="05000000000000000000" pitchFamily="2" charset="2"/>
              <a:buChar char="Ø"/>
            </a:pPr>
            <a:r>
              <a:rPr lang="nl-NL" dirty="0"/>
              <a:t> </a:t>
            </a:r>
            <a:r>
              <a:rPr lang="nl-NL" dirty="0">
                <a:solidFill>
                  <a:srgbClr val="C00000"/>
                </a:solidFill>
              </a:rPr>
              <a:t>Binnen het huwelijk:</a:t>
            </a:r>
            <a:r>
              <a:rPr lang="nl-NL" dirty="0"/>
              <a:t> De grote meerderheid trouwt met een partner uit de eigen bevolkingsgroep.</a:t>
            </a:r>
          </a:p>
          <a:p>
            <a:pPr>
              <a:buFont typeface="Wingdings" panose="05000000000000000000" pitchFamily="2" charset="2"/>
              <a:buChar char="Ø"/>
            </a:pPr>
            <a:r>
              <a:rPr lang="nl-NL" dirty="0"/>
              <a:t> </a:t>
            </a:r>
            <a:r>
              <a:rPr lang="nl-NL" dirty="0">
                <a:solidFill>
                  <a:srgbClr val="C00000"/>
                </a:solidFill>
              </a:rPr>
              <a:t>Sociale contacten: </a:t>
            </a:r>
            <a:r>
              <a:rPr lang="nl-NL" dirty="0"/>
              <a:t>In hun vrije tijd kiezen de meesten ervoor om met leden van de eigen bevolkingsgroep om te gaan.</a:t>
            </a:r>
            <a:endParaRPr lang="nl-NL" dirty="0">
              <a:solidFill>
                <a:srgbClr val="C00000"/>
              </a:solidFill>
            </a:endParaRPr>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409288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4" name="Rectangle 1"/>
          <p:cNvSpPr>
            <a:spLocks noGrp="1" noChangeArrowheads="1"/>
          </p:cNvSpPr>
          <p:nvPr>
            <p:ph idx="1"/>
          </p:nvPr>
        </p:nvSpPr>
        <p:spPr bwMode="auto">
          <a:xfrm>
            <a:off x="1024127" y="3309296"/>
            <a:ext cx="10942585" cy="20467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400" b="0" i="0" u="none" strike="noStrike" cap="none" normalizeH="0" baseline="0" dirty="0">
                <a:ln>
                  <a:noFill/>
                </a:ln>
                <a:solidFill>
                  <a:srgbClr val="333333"/>
                </a:solidFill>
                <a:effectLst/>
                <a:latin typeface="+mn-lt"/>
              </a:rPr>
              <a:t>Een film van Movisie en Kennisplatform Integratie &amp; Samenleving waarin twee nieuwkomers vertellen over het zoeken van een baan in Nederland. Deze film is gemaakt door de Syriër Rami Saed, zelf ook nieuw in Nederland.</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600" b="0" i="0" u="none" strike="noStrike" cap="none" normalizeH="0" baseline="0" dirty="0">
                <a:ln>
                  <a:noFill/>
                </a:ln>
                <a:solidFill>
                  <a:srgbClr val="333333"/>
                </a:solidFill>
                <a:effectLst/>
                <a:latin typeface="+mn-lt"/>
                <a:hlinkClick r:id="rId2"/>
              </a:rPr>
              <a:t>Integratie</a:t>
            </a:r>
            <a:endParaRPr kumimoji="0" lang="nl-NL" altLang="nl-NL" sz="1600" b="0" i="0" u="none" strike="noStrike" cap="none" normalizeH="0" baseline="0" dirty="0">
              <a:ln>
                <a:noFill/>
              </a:ln>
              <a:solidFill>
                <a:srgbClr val="333333"/>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900" b="0" i="0" u="none" strike="noStrike" cap="none" normalizeH="0" baseline="0" dirty="0">
                <a:ln>
                  <a:noFill/>
                </a:ln>
                <a:solidFill>
                  <a:srgbClr val="000000"/>
                </a:solidFill>
                <a:effectLst/>
                <a:latin typeface="YouTube Noto"/>
              </a:rPr>
            </a:br>
            <a:endParaRPr kumimoji="0" lang="nl-NL" altLang="nl-NL" sz="900" b="0" i="0" u="none" strike="noStrike" cap="none" normalizeH="0" baseline="0" dirty="0">
              <a:ln>
                <a:noFill/>
              </a:ln>
              <a:solidFill>
                <a:srgbClr val="000000"/>
              </a:solidFill>
              <a:effectLst/>
              <a:latin typeface="YouTube Noto"/>
            </a:endParaRPr>
          </a:p>
          <a:p>
            <a:pPr marL="0" marR="0" lvl="0" indent="0" algn="l" defTabSz="914400" rtl="0" eaLnBrk="0" fontAlgn="base" latinLnBrk="0" hangingPunct="0">
              <a:lnSpc>
                <a:spcPct val="100000"/>
              </a:lnSpc>
              <a:spcBef>
                <a:spcPct val="0"/>
              </a:spcBef>
              <a:spcAft>
                <a:spcPct val="0"/>
              </a:spcAft>
              <a:buClrTx/>
              <a:buSzTx/>
              <a:buFontTx/>
              <a:buNone/>
              <a:tabLst/>
            </a:pPr>
            <a:endParaRPr lang="nl-NL" altLang="nl-NL" sz="900" dirty="0">
              <a:solidFill>
                <a:srgbClr val="000000"/>
              </a:solidFill>
              <a:latin typeface="YouTube N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5072" y="148189"/>
            <a:ext cx="7451188" cy="2949429"/>
          </a:xfrm>
          <a:prstGeom prst="rect">
            <a:avLst/>
          </a:prstGeom>
        </p:spPr>
      </p:pic>
    </p:spTree>
    <p:extLst>
      <p:ext uri="{BB962C8B-B14F-4D97-AF65-F5344CB8AC3E}">
        <p14:creationId xmlns:p14="http://schemas.microsoft.com/office/powerpoint/2010/main" val="279083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Denken – Delen – uitwisselen </a:t>
            </a:r>
          </a:p>
        </p:txBody>
      </p:sp>
      <p:sp>
        <p:nvSpPr>
          <p:cNvPr id="3" name="Tijdelijke aanduiding voor inhoud 2"/>
          <p:cNvSpPr>
            <a:spLocks noGrp="1"/>
          </p:cNvSpPr>
          <p:nvPr>
            <p:ph idx="1"/>
          </p:nvPr>
        </p:nvSpPr>
        <p:spPr/>
        <p:txBody>
          <a:bodyPr>
            <a:normAutofit/>
          </a:bodyPr>
          <a:lstStyle/>
          <a:p>
            <a:endParaRPr lang="nl-NL" sz="3200" dirty="0"/>
          </a:p>
          <a:p>
            <a:r>
              <a:rPr lang="nl-NL" sz="3200" dirty="0">
                <a:solidFill>
                  <a:srgbClr val="C00000"/>
                </a:solidFill>
              </a:rPr>
              <a:t>Wat vinden jullie van het integratie beleid in Nederland?</a:t>
            </a:r>
          </a:p>
          <a:p>
            <a:endParaRPr lang="nl-NL" sz="3200" dirty="0"/>
          </a:p>
          <a:p>
            <a:r>
              <a:rPr lang="nl-NL" sz="2000" dirty="0"/>
              <a:t>Schrijf je antwoord op, bespreek je antwoord met een klasgenoot. Daarna klassikaal nabespreken.</a:t>
            </a:r>
          </a:p>
        </p:txBody>
      </p:sp>
    </p:spTree>
    <p:extLst>
      <p:ext uri="{BB962C8B-B14F-4D97-AF65-F5344CB8AC3E}">
        <p14:creationId xmlns:p14="http://schemas.microsoft.com/office/powerpoint/2010/main" val="130888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a:xfrm>
            <a:off x="1023938" y="1643063"/>
            <a:ext cx="9720262" cy="5158225"/>
          </a:xfrm>
        </p:spPr>
        <p:txBody>
          <a:bodyPr vert="horz" lIns="45720" tIns="45720" rIns="45720" bIns="45720" rtlCol="0" anchor="t">
            <a:normAutofit fontScale="77500" lnSpcReduction="20000"/>
          </a:bodyPr>
          <a:lstStyle/>
          <a:p>
            <a:pPr marL="0" indent="0">
              <a:buNone/>
            </a:pPr>
            <a:r>
              <a:rPr lang="nl-NL" dirty="0"/>
              <a:t>Je bent Sociaal cultureel werker in en wijk waar voornamelijk allochtonen wonen. Je gaat een evenement organiseren waarbij integratie centraal staat, om verschillende culturen dichterbij elkaar brengen. Je hebt beschikking over het wijkgebouw. Naast je collega’s wil je ook buurtbewoners inzetten. </a:t>
            </a:r>
            <a:endParaRPr lang="nl-NL" dirty="0">
              <a:solidFill>
                <a:srgbClr val="C00000"/>
              </a:solidFill>
            </a:endParaRPr>
          </a:p>
          <a:p>
            <a:pPr marL="0" indent="0">
              <a:buNone/>
            </a:pPr>
            <a:endParaRPr lang="nl-NL" dirty="0">
              <a:solidFill>
                <a:srgbClr val="C00000"/>
              </a:solidFill>
            </a:endParaRPr>
          </a:p>
          <a:p>
            <a:pPr marL="0" indent="0">
              <a:buNone/>
            </a:pPr>
            <a:r>
              <a:rPr lang="nl-NL" dirty="0">
                <a:solidFill>
                  <a:srgbClr val="C00000"/>
                </a:solidFill>
              </a:rPr>
              <a:t>Je doelen zijn:</a:t>
            </a:r>
          </a:p>
          <a:p>
            <a:r>
              <a:rPr lang="nl-NL" dirty="0"/>
              <a:t>- Sociale contacten tussen buurtbewoners stimuleren</a:t>
            </a:r>
          </a:p>
          <a:p>
            <a:r>
              <a:rPr lang="nl-NL" dirty="0"/>
              <a:t>- Kennis vergroten over andermans cultuur</a:t>
            </a:r>
          </a:p>
          <a:p>
            <a:pPr marL="0" indent="0">
              <a:buNone/>
            </a:pPr>
            <a:endParaRPr lang="nl-NL" dirty="0">
              <a:solidFill>
                <a:srgbClr val="C00000"/>
              </a:solidFill>
            </a:endParaRPr>
          </a:p>
          <a:p>
            <a:pPr marL="0" indent="0">
              <a:buNone/>
            </a:pPr>
            <a:r>
              <a:rPr lang="nl-NL" dirty="0">
                <a:solidFill>
                  <a:srgbClr val="C00000"/>
                </a:solidFill>
              </a:rPr>
              <a:t>Wat moet je doen?</a:t>
            </a:r>
          </a:p>
          <a:p>
            <a:pPr marL="0" indent="0">
              <a:buNone/>
            </a:pPr>
            <a:r>
              <a:rPr lang="nl-NL" dirty="0"/>
              <a:t>In groepjes van 4-5 personen ga je brainstormen over een evenementen programma dat zal plaatsvinden in het wijkgebouw. Het programma moet afgestemd worden op de vooraf gestelde doelen. Belangrijk is dat je kunt beargumenteren waarom je het programma hebt samengesteld en op welke manier je de doelen kunt behalen. Het programma verwerk je in een folder/uitnodiging. In het programma staat in ieder geval één groepsactiviteit.</a:t>
            </a:r>
          </a:p>
          <a:p>
            <a:pPr marL="0" indent="0">
              <a:buNone/>
            </a:pPr>
            <a:r>
              <a:rPr lang="nl-NL" dirty="0">
                <a:solidFill>
                  <a:srgbClr val="C00000"/>
                </a:solidFill>
              </a:rPr>
              <a:t>Wanneer moet dit af zijn?</a:t>
            </a:r>
          </a:p>
          <a:p>
            <a:pPr marL="0" indent="0">
              <a:buNone/>
            </a:pPr>
            <a:r>
              <a:rPr lang="nl-NL" dirty="0"/>
              <a:t>Einde van de les (eventueel volgende les). De volgende les gaan jullie het evenementen programma aan elkaar presenteren.</a:t>
            </a:r>
          </a:p>
        </p:txBody>
      </p:sp>
    </p:spTree>
    <p:extLst>
      <p:ext uri="{BB962C8B-B14F-4D97-AF65-F5344CB8AC3E}">
        <p14:creationId xmlns:p14="http://schemas.microsoft.com/office/powerpoint/2010/main" val="4261615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otalTime>0</TotalTime>
  <Words>434</Words>
  <Application>Microsoft Office PowerPoint</Application>
  <PresentationFormat>Breedbeeld</PresentationFormat>
  <Paragraphs>55</Paragraphs>
  <Slides>9</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9</vt:i4>
      </vt:variant>
    </vt:vector>
  </HeadingPairs>
  <TitlesOfParts>
    <vt:vector size="16" baseType="lpstr">
      <vt:lpstr>Arial</vt:lpstr>
      <vt:lpstr>Tw Cen MT</vt:lpstr>
      <vt:lpstr>Tw Cen MT Condensed</vt:lpstr>
      <vt:lpstr>Wingdings</vt:lpstr>
      <vt:lpstr>Wingdings 3</vt:lpstr>
      <vt:lpstr>YouTube Noto</vt:lpstr>
      <vt:lpstr>Integraal</vt:lpstr>
      <vt:lpstr>Diversiteit en integratie </vt:lpstr>
      <vt:lpstr>Les programma</vt:lpstr>
      <vt:lpstr>18.1- Diversiteit</vt:lpstr>
      <vt:lpstr>18.2 - integratie</vt:lpstr>
      <vt:lpstr>Welke van de vier gevolgen van immigratie is de beste optie?  </vt:lpstr>
      <vt:lpstr>Sociale segregatie </vt:lpstr>
      <vt:lpstr>PowerPoint-presentatie</vt:lpstr>
      <vt:lpstr>Denken – Delen – uitwisselen </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Diversiteit en integratie </dc:title>
  <cp:lastModifiedBy>Denise Dobber</cp:lastModifiedBy>
  <cp:revision>2</cp:revision>
  <dcterms:modified xsi:type="dcterms:W3CDTF">2017-04-18T13:09:09Z</dcterms:modified>
</cp:coreProperties>
</file>